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3"/>
  </p:notesMasterIdLst>
  <p:handoutMasterIdLst>
    <p:handoutMasterId r:id="rId14"/>
  </p:handoutMasterIdLst>
  <p:sldIdLst>
    <p:sldId id="638" r:id="rId2"/>
    <p:sldId id="1521" r:id="rId3"/>
    <p:sldId id="1388" r:id="rId4"/>
    <p:sldId id="471" r:id="rId5"/>
    <p:sldId id="1277" r:id="rId6"/>
    <p:sldId id="1133" r:id="rId7"/>
    <p:sldId id="1135" r:id="rId8"/>
    <p:sldId id="1518" r:id="rId9"/>
    <p:sldId id="1517" r:id="rId10"/>
    <p:sldId id="1520" r:id="rId11"/>
    <p:sldId id="1519" r:id="rId12"/>
  </p:sldIdLst>
  <p:sldSz cx="12192000" cy="6858000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48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 userDrawn="1">
          <p15:clr>
            <a:srgbClr val="A4A3A4"/>
          </p15:clr>
        </p15:guide>
        <p15:guide id="2" pos="2305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ck Johnson" initials="AJ" lastIdx="5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900"/>
    <a:srgbClr val="D60093"/>
    <a:srgbClr val="FF66CC"/>
    <a:srgbClr val="003366"/>
    <a:srgbClr val="333399"/>
    <a:srgbClr val="3333CC"/>
    <a:srgbClr val="3366CC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675" autoAdjust="0"/>
    <p:restoredTop sz="99822" autoAdjust="0"/>
  </p:normalViewPr>
  <p:slideViewPr>
    <p:cSldViewPr>
      <p:cViewPr varScale="1">
        <p:scale>
          <a:sx n="99" d="100"/>
          <a:sy n="99" d="100"/>
        </p:scale>
        <p:origin x="84" y="402"/>
      </p:cViewPr>
      <p:guideLst>
        <p:guide orient="horz" pos="1248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17070"/>
    </p:cViewPr>
  </p:sorterViewPr>
  <p:notesViewPr>
    <p:cSldViewPr>
      <p:cViewPr>
        <p:scale>
          <a:sx n="100" d="100"/>
          <a:sy n="100" d="100"/>
        </p:scale>
        <p:origin x="-192" y="-72"/>
      </p:cViewPr>
      <p:guideLst>
        <p:guide orient="horz" pos="3023"/>
        <p:guide pos="2305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-1656"/>
            <a:ext cx="3169920" cy="47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11" tIns="48206" rIns="96411" bIns="48206" numCol="1" anchor="t" anchorCtr="0" compatLnSpc="1">
            <a:prstTxWarp prst="textNoShape">
              <a:avLst/>
            </a:prstTxWarp>
          </a:bodyPr>
          <a:lstStyle>
            <a:lvl1pPr defTabSz="900943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6974" y="-1656"/>
            <a:ext cx="3168226" cy="477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11" tIns="48206" rIns="96411" bIns="48206" numCol="1" anchor="t" anchorCtr="0" compatLnSpc="1">
            <a:prstTxWarp prst="textNoShape">
              <a:avLst/>
            </a:prstTxWarp>
          </a:bodyPr>
          <a:lstStyle>
            <a:lvl1pPr algn="r" defTabSz="900943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5577"/>
            <a:ext cx="3169920" cy="477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11" tIns="48206" rIns="96411" bIns="48206" numCol="1" anchor="b" anchorCtr="0" compatLnSpc="1">
            <a:prstTxWarp prst="textNoShape">
              <a:avLst/>
            </a:prstTxWarp>
          </a:bodyPr>
          <a:lstStyle>
            <a:lvl1pPr defTabSz="900943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6974" y="9145577"/>
            <a:ext cx="3168226" cy="4771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11" tIns="48206" rIns="96411" bIns="48206" numCol="1" anchor="b" anchorCtr="0" compatLnSpc="1">
            <a:prstTxWarp prst="textNoShape">
              <a:avLst/>
            </a:prstTxWarp>
          </a:bodyPr>
          <a:lstStyle>
            <a:lvl1pPr algn="r" defTabSz="900943">
              <a:defRPr sz="1300">
                <a:latin typeface="Times New Roman" pitchFamily="18" charset="0"/>
              </a:defRPr>
            </a:lvl1pPr>
          </a:lstStyle>
          <a:p>
            <a:pPr>
              <a:defRPr/>
            </a:pPr>
            <a:fld id="{0C4A8E42-1692-4868-A858-DF1870CCE1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16607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34529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458788" y="722313"/>
            <a:ext cx="6397625" cy="3598862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31521" y="4561192"/>
            <a:ext cx="5852160" cy="4319296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746" tIns="47873" rIns="95746" bIns="47873"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946037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714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82600" y="742950"/>
            <a:ext cx="6350000" cy="357187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371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75361" y="4561192"/>
            <a:ext cx="5364480" cy="4302729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5746" tIns="47873" rIns="95746" bIns="47873"/>
          <a:lstStyle/>
          <a:p>
            <a:pPr>
              <a:spcBef>
                <a:spcPct val="0"/>
              </a:spcBef>
            </a:pPr>
            <a:r>
              <a:rPr lang="en-US" altLang="en-US" sz="2500" dirty="0"/>
              <a:t>The cap has never been reached for Priority 1 services</a:t>
            </a:r>
          </a:p>
          <a:p>
            <a:pPr lvl="1">
              <a:spcBef>
                <a:spcPct val="0"/>
              </a:spcBef>
              <a:buFontTx/>
              <a:buChar char="•"/>
            </a:pPr>
            <a:r>
              <a:rPr lang="en-US" altLang="en-US" sz="2500" dirty="0"/>
              <a:t>More room for typical library service growth</a:t>
            </a:r>
          </a:p>
          <a:p>
            <a:pPr>
              <a:spcBef>
                <a:spcPct val="0"/>
              </a:spcBef>
              <a:buFontTx/>
              <a:buChar char="•"/>
            </a:pPr>
            <a:r>
              <a:rPr lang="en-US" altLang="en-US" sz="2500" dirty="0"/>
              <a:t>Rollover provides for even greater opportunities.</a:t>
            </a:r>
          </a:p>
          <a:p>
            <a:pPr>
              <a:spcBef>
                <a:spcPct val="0"/>
              </a:spcBef>
              <a:buFontTx/>
              <a:buChar char="•"/>
            </a:pPr>
            <a:endParaRPr lang="en-US" altLang="en-US" sz="2500" dirty="0"/>
          </a:p>
        </p:txBody>
      </p:sp>
    </p:spTree>
    <p:extLst>
      <p:ext uri="{BB962C8B-B14F-4D97-AF65-F5344CB8AC3E}">
        <p14:creationId xmlns:p14="http://schemas.microsoft.com/office/powerpoint/2010/main" val="34481515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2438401"/>
            <a:ext cx="12012084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altLang="en-US" dirty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altLang="en-US" dirty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altLang="en-US" dirty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>
                    <a:solidFill>
                      <a:schemeClr val="tx1"/>
                    </a:solidFill>
                    <a:latin typeface="Tahoma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Tahoma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</a:defRPr>
                </a:lvl9pPr>
              </a:lstStyle>
              <a:p>
                <a:endParaRPr lang="en-US" altLang="en-US" dirty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endParaRPr lang="en-US" altLang="en-US" dirty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Tahoma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Tahoma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Tahom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</a:defRPr>
              </a:lvl9pPr>
            </a:lstStyle>
            <a:p>
              <a:endParaRPr lang="en-US" altLang="en-US" dirty="0"/>
            </a:p>
          </p:txBody>
        </p:sp>
      </p:grpSp>
      <p:sp>
        <p:nvSpPr>
          <p:cNvPr id="83457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320800" y="1676400"/>
            <a:ext cx="103632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83457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1320800" y="6248400"/>
            <a:ext cx="2540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4572000" y="6248400"/>
            <a:ext cx="38608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9144000" y="6248400"/>
            <a:ext cx="2540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031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108A72-42BD-4835-87ED-CB17C7D94E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805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38733" y="214313"/>
            <a:ext cx="2601384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34584" y="214313"/>
            <a:ext cx="7600949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E8E51-E0D0-47C9-8D00-A93E0116174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19153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585" y="214314"/>
            <a:ext cx="10390716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576917" y="2017713"/>
            <a:ext cx="10363200" cy="41148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898134-AC27-4718-B503-234CDC2079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7232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4585" y="214314"/>
            <a:ext cx="10390716" cy="146208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4063B-CC4D-4CFC-8C9B-47A95777CB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0168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98957F-AD64-405F-8676-DA52FB0D027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180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F0172D-5139-43EF-93FB-4AE7A3FBCFD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52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2017713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60117" y="2017713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B86626-E060-4C8C-9248-9A23A1B0F09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8881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7E8559-37C4-456A-A668-1BD58836C23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601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F26F04-B8F9-473B-B5B9-7DD047DB9A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670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91432-DF72-417E-ABC7-968E58F2D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4546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BF9EF2-268A-4B8B-9DAC-7AFDD40B098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990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B6794-FD8F-4676-978F-2DF2644F33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4610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556684" y="1098551"/>
            <a:ext cx="58420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kumimoji="1" lang="en-US" altLang="en-US" sz="2400" dirty="0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1066801" y="1098551"/>
            <a:ext cx="438151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kumimoji="1" lang="en-US" altLang="en-US" sz="2400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721785" y="1520826"/>
            <a:ext cx="563033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kumimoji="1" lang="en-US" altLang="en-US" sz="2400" dirty="0"/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1214967" y="1520826"/>
            <a:ext cx="491067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kumimoji="1" lang="en-US" altLang="en-US" sz="2400" dirty="0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169333" y="1447801"/>
            <a:ext cx="747184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kumimoji="1" lang="en-US" altLang="en-US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1016000" y="990601"/>
            <a:ext cx="42333" cy="10525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kumimoji="1" lang="en-US" altLang="en-US" sz="2400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590551" y="1781175"/>
            <a:ext cx="10968567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algn="ctr" eaLnBrk="1" hangingPunct="1"/>
            <a:endParaRPr kumimoji="1" lang="en-US" altLang="en-US" sz="2400" dirty="0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534585" y="214314"/>
            <a:ext cx="10390716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7" y="2017713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3354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549400" y="6243638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r>
              <a:rPr lang="en-US" dirty="0"/>
              <a:t>9/29/99</a:t>
            </a:r>
          </a:p>
        </p:txBody>
      </p:sp>
      <p:sp>
        <p:nvSpPr>
          <p:cNvPr id="83354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876800" y="6243638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83354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389533" y="6243638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85377075-C2D2-4F08-A82E-125D10B8C13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6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5"/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>
                <a:solidFill>
                  <a:schemeClr val="bg2"/>
                </a:solidFill>
              </a:rPr>
              <a:t>EdTech Strategies, LLC</a:t>
            </a:r>
          </a:p>
        </p:txBody>
      </p:sp>
      <p:sp>
        <p:nvSpPr>
          <p:cNvPr id="3075" name="Rectangle 4"/>
          <p:cNvSpPr>
            <a:spLocks noGrp="1" noChangeArrowheads="1"/>
          </p:cNvSpPr>
          <p:nvPr>
            <p:ph type="ctrTitle"/>
          </p:nvPr>
        </p:nvSpPr>
        <p:spPr>
          <a:xfrm>
            <a:off x="1524000" y="1676400"/>
            <a:ext cx="10363200" cy="1462088"/>
          </a:xfrm>
        </p:spPr>
        <p:txBody>
          <a:bodyPr/>
          <a:lstStyle/>
          <a:p>
            <a:pPr eaLnBrk="1" hangingPunct="1"/>
            <a:r>
              <a:rPr lang="en-US" altLang="en-US" dirty="0"/>
              <a:t>MBLC Intro to E-rate</a:t>
            </a:r>
          </a:p>
        </p:txBody>
      </p:sp>
      <p:sp>
        <p:nvSpPr>
          <p:cNvPr id="3076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Massachusetts Board of Library Commissioners</a:t>
            </a:r>
          </a:p>
          <a:p>
            <a:pPr eaLnBrk="1" hangingPunct="1"/>
            <a:r>
              <a:rPr lang="en-US" altLang="en-US" dirty="0"/>
              <a:t>September 19, 2023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MBLC E-rate Support for </a:t>
            </a:r>
            <a:r>
              <a:rPr lang="en-US"/>
              <a:t>MA Libraries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8957F-AD64-405F-8676-DA52FB0D027C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32893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C32438-28AA-2256-ED63-73464D8D9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MBLC E-rate Support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1C4DAD-834F-6084-B9FC-069D2D7FB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Consultant hired to provide help for interested libraries</a:t>
            </a:r>
          </a:p>
          <a:p>
            <a:r>
              <a:rPr lang="en-US" dirty="0"/>
              <a:t>Multiple live, virtual trainings for MA libraries starting this Fall</a:t>
            </a:r>
          </a:p>
          <a:p>
            <a:pPr lvl="1"/>
            <a:r>
              <a:rPr lang="en-US" dirty="0"/>
              <a:t>Will cover the entire application process, detailed information on filing forms, conducting E-rate compliant procurement, evaluating bids, awarding contracts, filing invoices, etc.</a:t>
            </a:r>
          </a:p>
          <a:p>
            <a:pPr lvl="1"/>
            <a:r>
              <a:rPr lang="en-US" dirty="0"/>
              <a:t>Will provide strong platform for those interested in applying</a:t>
            </a:r>
          </a:p>
          <a:p>
            <a:r>
              <a:rPr lang="en-US"/>
              <a:t>Mailing list </a:t>
            </a:r>
            <a:r>
              <a:rPr lang="en-US" dirty="0"/>
              <a:t>for support from E-rate consultant </a:t>
            </a:r>
          </a:p>
          <a:p>
            <a:pPr lvl="1"/>
            <a:r>
              <a:rPr lang="en-US" dirty="0"/>
              <a:t>Sign up at https://mblc.state.ma.us/sympa/info/e-rate</a:t>
            </a:r>
          </a:p>
          <a:p>
            <a:r>
              <a:rPr lang="en-US" dirty="0"/>
              <a:t>Support for at least the next two years</a:t>
            </a:r>
          </a:p>
          <a:p>
            <a:r>
              <a:rPr lang="en-US" dirty="0"/>
              <a:t>There’s still plenty of time to start working on your E-rate Fund Year 2024 (7/1/2024-6/30/2025) application!</a:t>
            </a:r>
          </a:p>
        </p:txBody>
      </p:sp>
    </p:spTree>
    <p:extLst>
      <p:ext uri="{BB962C8B-B14F-4D97-AF65-F5344CB8AC3E}">
        <p14:creationId xmlns:p14="http://schemas.microsoft.com/office/powerpoint/2010/main" val="34892705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C0B649-D573-2430-F309-40D2F9E35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EdTech Strategies, LLC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9E3445-6E0D-75C3-2BFD-ADE729CAB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8957F-AD64-405F-8676-DA52FB0D027C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7" name="Content Placeholder 6" descr="A graph with lines and dots&#10;&#10;Description automatically generated">
            <a:extLst>
              <a:ext uri="{FF2B5EF4-FFF2-40B4-BE49-F238E27FC236}">
                <a16:creationId xmlns:a16="http://schemas.microsoft.com/office/drawing/2014/main" id="{C88A3D55-5719-9CC1-14BF-B27C2B2414BB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457200"/>
            <a:ext cx="11963400" cy="5675313"/>
          </a:xfrm>
        </p:spPr>
      </p:pic>
    </p:spTree>
    <p:extLst>
      <p:ext uri="{BB962C8B-B14F-4D97-AF65-F5344CB8AC3E}">
        <p14:creationId xmlns:p14="http://schemas.microsoft.com/office/powerpoint/2010/main" val="307419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Quick E-rate Program Overview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8957F-AD64-405F-8676-DA52FB0D027C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2935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 dirty="0"/>
              <a:t>EdTech Strategies, LLC</a:t>
            </a:r>
          </a:p>
        </p:txBody>
      </p:sp>
      <p:sp>
        <p:nvSpPr>
          <p:cNvPr id="15363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7CEB807-6926-4B66-B3DD-9409C835A9B2}" type="slidenum">
              <a:rPr lang="en-US" altLang="en-US" sz="1400"/>
              <a:pPr>
                <a:spcBef>
                  <a:spcPct val="0"/>
                </a:spcBef>
                <a:buClrTx/>
                <a:buSzTx/>
                <a:buFontTx/>
                <a:buNone/>
              </a:pPr>
              <a:t>4</a:t>
            </a:fld>
            <a:endParaRPr lang="en-US" altLang="en-US" sz="1400" dirty="0"/>
          </a:p>
        </p:txBody>
      </p:sp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E-rate Program Overview: Origin</a:t>
            </a:r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58467" y="1905000"/>
            <a:ext cx="9480933" cy="43434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Universal service program for schools and libraries</a:t>
            </a:r>
          </a:p>
          <a:p>
            <a:pPr lvl="1" eaLnBrk="1" hangingPunct="1"/>
            <a:r>
              <a:rPr lang="en-US" altLang="en-US" sz="2400" dirty="0"/>
              <a:t>Part of Telecommunications Act of 1996</a:t>
            </a:r>
          </a:p>
          <a:p>
            <a:pPr lvl="1" eaLnBrk="1" hangingPunct="1"/>
            <a:r>
              <a:rPr lang="en-US" altLang="en-US" sz="2400" dirty="0"/>
              <a:t>Discount Program</a:t>
            </a:r>
          </a:p>
          <a:p>
            <a:pPr lvl="1" eaLnBrk="1" hangingPunct="1"/>
            <a:r>
              <a:rPr lang="en-US" altLang="en-US" sz="2400" dirty="0"/>
              <a:t>Application-based, NOT grant-based </a:t>
            </a:r>
          </a:p>
          <a:p>
            <a:pPr lvl="1" eaLnBrk="1" hangingPunct="1"/>
            <a:r>
              <a:rPr lang="en-US" altLang="en-US" sz="2400" dirty="0"/>
              <a:t>Currently in its 27</a:t>
            </a:r>
            <a:r>
              <a:rPr lang="en-US" altLang="en-US" sz="2400" baseline="30000" dirty="0"/>
              <a:t>th</a:t>
            </a:r>
            <a:r>
              <a:rPr lang="en-US" altLang="en-US" sz="2400" dirty="0"/>
              <a:t> year</a:t>
            </a:r>
          </a:p>
          <a:p>
            <a:pPr eaLnBrk="1" hangingPunct="1"/>
            <a:r>
              <a:rPr lang="en-US" altLang="en-US" sz="2800" dirty="0"/>
              <a:t>Funding level historically was capped annually at $2.25 billion; now capped at </a:t>
            </a:r>
            <a:r>
              <a:rPr lang="en-US" altLang="en-US" sz="2800" dirty="0">
                <a:solidFill>
                  <a:srgbClr val="FF0000"/>
                </a:solidFill>
              </a:rPr>
              <a:t>$4.7 billion </a:t>
            </a:r>
            <a:r>
              <a:rPr lang="en-US" altLang="en-US" sz="2800" dirty="0"/>
              <a:t>with annual inflation factor</a:t>
            </a:r>
          </a:p>
          <a:p>
            <a:pPr lvl="1" eaLnBrk="1" hangingPunct="1"/>
            <a:r>
              <a:rPr lang="en-US" altLang="en-US" sz="2400" dirty="0"/>
              <a:t>Demand is below cap for recent years – funding is yours </a:t>
            </a:r>
            <a:r>
              <a:rPr lang="en-US" altLang="en-US" sz="2400" i="1" dirty="0"/>
              <a:t>if you apply correctly</a:t>
            </a:r>
            <a:endParaRPr lang="en-US" alt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E-rate Program Overview: Discounts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Discount for libraries range from 20%- 90% on eligible services</a:t>
            </a:r>
          </a:p>
          <a:p>
            <a:r>
              <a:rPr lang="en-US" dirty="0"/>
              <a:t>Discount for libraries </a:t>
            </a:r>
            <a:r>
              <a:rPr lang="en-US" sz="2800" dirty="0"/>
              <a:t>is based on:</a:t>
            </a:r>
          </a:p>
          <a:p>
            <a:pPr lvl="1"/>
            <a:r>
              <a:rPr lang="en-US" sz="2400" dirty="0"/>
              <a:t>NSLP eligibility for the </a:t>
            </a:r>
            <a:r>
              <a:rPr lang="en-US" sz="2400" dirty="0">
                <a:solidFill>
                  <a:srgbClr val="FF0000"/>
                </a:solidFill>
              </a:rPr>
              <a:t>school district </a:t>
            </a:r>
            <a:r>
              <a:rPr lang="en-US" sz="2400" dirty="0"/>
              <a:t>in which main branch is located and</a:t>
            </a:r>
          </a:p>
          <a:p>
            <a:pPr lvl="1"/>
            <a:r>
              <a:rPr lang="en-US" sz="2400" dirty="0">
                <a:solidFill>
                  <a:srgbClr val="FF0000"/>
                </a:solidFill>
              </a:rPr>
              <a:t>Urban/rural status </a:t>
            </a:r>
            <a:r>
              <a:rPr lang="en-US" sz="2400" dirty="0"/>
              <a:t>determined by majority of library outlets (must be 51%+ to be considered rural)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8957F-AD64-405F-8676-DA52FB0D027C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1792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E-rate Program Overview: </a:t>
            </a:r>
            <a:r>
              <a:rPr lang="en-US" b="1" dirty="0"/>
              <a:t>Who</a:t>
            </a:r>
            <a:r>
              <a:rPr lang="en-US" dirty="0"/>
              <a:t> is Eligible?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902619"/>
            <a:ext cx="9372600" cy="4114800"/>
          </a:xfrm>
        </p:spPr>
        <p:txBody>
          <a:bodyPr/>
          <a:lstStyle/>
          <a:p>
            <a:r>
              <a:rPr lang="en-US" dirty="0"/>
              <a:t>Schools and libraries are eligible</a:t>
            </a:r>
          </a:p>
          <a:p>
            <a:pPr lvl="1"/>
            <a:r>
              <a:rPr lang="en-US" dirty="0"/>
              <a:t>Library eligibility keyed to definition of library in and eligibility for LSTA</a:t>
            </a:r>
          </a:p>
          <a:p>
            <a:pPr lvl="1"/>
            <a:r>
              <a:rPr lang="en-US" dirty="0"/>
              <a:t>Must be </a:t>
            </a:r>
            <a:r>
              <a:rPr lang="en-US" dirty="0">
                <a:solidFill>
                  <a:srgbClr val="FF0000"/>
                </a:solidFill>
              </a:rPr>
              <a:t>budgetarily independent of educational institutions</a:t>
            </a:r>
          </a:p>
          <a:p>
            <a:pPr lvl="2"/>
            <a:r>
              <a:rPr lang="en-US" dirty="0"/>
              <a:t>Public school libraries eligible </a:t>
            </a:r>
            <a:r>
              <a:rPr lang="en-US" i="1" dirty="0"/>
              <a:t>as part of school</a:t>
            </a:r>
          </a:p>
          <a:p>
            <a:pPr lvl="2"/>
            <a:r>
              <a:rPr lang="en-US" dirty="0"/>
              <a:t>Libraries tied to higher education not eligible</a:t>
            </a:r>
          </a:p>
          <a:p>
            <a:pPr lvl="1"/>
            <a:r>
              <a:rPr lang="en-US" dirty="0"/>
              <a:t>Must be not for profit (for-profit libraries are not eligible)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8957F-AD64-405F-8676-DA52FB0D027C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4495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E-rate Program Overview: </a:t>
            </a:r>
            <a:r>
              <a:rPr lang="en-US" b="1" dirty="0"/>
              <a:t>What</a:t>
            </a:r>
            <a:r>
              <a:rPr lang="en-US" dirty="0"/>
              <a:t> is Eligible?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585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Program covers two categories of eligible services:</a:t>
            </a:r>
          </a:p>
          <a:p>
            <a:r>
              <a:rPr lang="en-US" dirty="0"/>
              <a:t>Category 1: Data Transmission and Internet Access</a:t>
            </a:r>
          </a:p>
          <a:p>
            <a:pPr lvl="1"/>
            <a:r>
              <a:rPr lang="en-US" dirty="0"/>
              <a:t>No limits on the speeds eligible</a:t>
            </a:r>
          </a:p>
          <a:p>
            <a:pPr lvl="1"/>
            <a:r>
              <a:rPr lang="en-US" dirty="0"/>
              <a:t>CIPA applies to Internet Access but not Data Transmission</a:t>
            </a:r>
          </a:p>
          <a:p>
            <a:r>
              <a:rPr lang="en-US" dirty="0"/>
              <a:t>Category 2: Internal Connections, Basic Maintenance, and Managed Internal Broadband Services</a:t>
            </a:r>
          </a:p>
          <a:p>
            <a:pPr lvl="1"/>
            <a:r>
              <a:rPr lang="en-US" dirty="0"/>
              <a:t>Internal connections includes network equipment and wiring – routers, switches, wi-fi, firewalls, racks, licenses, etc. </a:t>
            </a:r>
          </a:p>
          <a:p>
            <a:pPr lvl="1"/>
            <a:r>
              <a:rPr lang="en-US" dirty="0"/>
              <a:t>Basic Maintenance includes maintenance and support for these items</a:t>
            </a:r>
          </a:p>
          <a:p>
            <a:pPr lvl="1"/>
            <a:r>
              <a:rPr lang="en-US" dirty="0"/>
              <a:t>Managed Internal Broadband Services (MIBS) includes remote or web-based management of network infrastructure (e.g. managed wi-fi)</a:t>
            </a:r>
          </a:p>
          <a:p>
            <a:pPr lvl="1"/>
            <a:r>
              <a:rPr lang="en-US" dirty="0"/>
              <a:t>CIPA applies to all C2 services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8957F-AD64-405F-8676-DA52FB0D027C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4408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E-rate Program Overview: </a:t>
            </a:r>
            <a:r>
              <a:rPr lang="en-US" b="1" dirty="0"/>
              <a:t>What</a:t>
            </a:r>
            <a:r>
              <a:rPr lang="en-US" dirty="0"/>
              <a:t> is Eligible?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Category 2 is limited by a five year pre-discount budget</a:t>
            </a:r>
          </a:p>
          <a:p>
            <a:pPr lvl="1"/>
            <a:r>
              <a:rPr lang="en-US" dirty="0"/>
              <a:t>Every library generally gets $4.50 per square foot or $25,000 per library outlet</a:t>
            </a:r>
          </a:p>
          <a:p>
            <a:pPr lvl="2"/>
            <a:r>
              <a:rPr lang="en-US" dirty="0"/>
              <a:t>Falmouth Public Library: $205,000</a:t>
            </a:r>
          </a:p>
          <a:p>
            <a:pPr lvl="2"/>
            <a:r>
              <a:rPr lang="en-US" dirty="0"/>
              <a:t>Nevins Memorial Library: $180,000</a:t>
            </a:r>
          </a:p>
          <a:p>
            <a:pPr lvl="2"/>
            <a:r>
              <a:rPr lang="en-US" dirty="0"/>
              <a:t>Bushnell-Sage Public Library: $45,000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8957F-AD64-405F-8676-DA52FB0D027C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72937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E-rate Program Overview: </a:t>
            </a:r>
            <a:r>
              <a:rPr lang="en-US" b="1" dirty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E-rate is not without challenges – but these challenges can be overcome!</a:t>
            </a:r>
          </a:p>
          <a:p>
            <a:r>
              <a:rPr lang="en-US" altLang="en-US" dirty="0"/>
              <a:t>Challenge #1: Administrative and Application Complexity</a:t>
            </a:r>
          </a:p>
          <a:p>
            <a:pPr lvl="1"/>
            <a:r>
              <a:rPr lang="en-US" altLang="en-US" dirty="0"/>
              <a:t>Procurement</a:t>
            </a:r>
          </a:p>
          <a:p>
            <a:pPr lvl="1"/>
            <a:r>
              <a:rPr lang="en-US" altLang="en-US" dirty="0"/>
              <a:t>Multistep Application Process</a:t>
            </a:r>
          </a:p>
          <a:p>
            <a:pPr lvl="1"/>
            <a:r>
              <a:rPr lang="en-US" altLang="en-US" dirty="0"/>
              <a:t>Documentation</a:t>
            </a:r>
          </a:p>
          <a:p>
            <a:r>
              <a:rPr lang="en-US" altLang="en-US" dirty="0"/>
              <a:t>Challenge #2: CIPA</a:t>
            </a:r>
          </a:p>
          <a:p>
            <a:pPr lvl="1"/>
            <a:r>
              <a:rPr lang="en-US" altLang="en-US" dirty="0"/>
              <a:t>Requires compliance for Internet Access and all Category 2 services</a:t>
            </a:r>
          </a:p>
          <a:p>
            <a:pPr lvl="1"/>
            <a:r>
              <a:rPr lang="en-US" altLang="en-US" dirty="0"/>
              <a:t>Requires a filter, Internet Safety Policy, and public meeting</a:t>
            </a:r>
          </a:p>
          <a:p>
            <a:r>
              <a:rPr lang="en-US" altLang="en-US" i="1" dirty="0"/>
              <a:t>MBLC is providing training and support over the next two years to help MA libraries overcome these challenges</a:t>
            </a:r>
          </a:p>
          <a:p>
            <a:pPr lvl="2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EdTech Strategies, LLC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98957F-AD64-405F-8676-DA52FB0D027C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960648"/>
      </p:ext>
    </p:extLst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Blends 5">
      <a:dk1>
        <a:srgbClr val="000000"/>
      </a:dk1>
      <a:lt1>
        <a:srgbClr val="FFFFFF"/>
      </a:lt1>
      <a:dk2>
        <a:srgbClr val="000066"/>
      </a:dk2>
      <a:lt2>
        <a:srgbClr val="333333"/>
      </a:lt2>
      <a:accent1>
        <a:srgbClr val="C4709A"/>
      </a:accent1>
      <a:accent2>
        <a:srgbClr val="4B4EB5"/>
      </a:accent2>
      <a:accent3>
        <a:srgbClr val="FFFFFF"/>
      </a:accent3>
      <a:accent4>
        <a:srgbClr val="000000"/>
      </a:accent4>
      <a:accent5>
        <a:srgbClr val="DEBBCA"/>
      </a:accent5>
      <a:accent6>
        <a:srgbClr val="4346A4"/>
      </a:accent6>
      <a:hlink>
        <a:srgbClr val="C481CF"/>
      </a:hlink>
      <a:folHlink>
        <a:srgbClr val="76B749"/>
      </a:folHlink>
    </a:clrScheme>
    <a:fontScheme name="Blends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28716</TotalTime>
  <Words>628</Words>
  <Application>Microsoft Office PowerPoint</Application>
  <PresentationFormat>Widescreen</PresentationFormat>
  <Paragraphs>82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Tahoma</vt:lpstr>
      <vt:lpstr>Times New Roman</vt:lpstr>
      <vt:lpstr>Wingdings</vt:lpstr>
      <vt:lpstr>Blends</vt:lpstr>
      <vt:lpstr>MBLC Intro to E-rate</vt:lpstr>
      <vt:lpstr>PowerPoint Presentation</vt:lpstr>
      <vt:lpstr>Quick E-rate Program Overview</vt:lpstr>
      <vt:lpstr>E-rate Program Overview: Origin</vt:lpstr>
      <vt:lpstr>E-rate Program Overview: Discounts</vt:lpstr>
      <vt:lpstr>E-rate Program Overview: Who is Eligible?</vt:lpstr>
      <vt:lpstr>E-rate Program Overview: What is Eligible?</vt:lpstr>
      <vt:lpstr>E-rate Program Overview: What is Eligible?</vt:lpstr>
      <vt:lpstr>E-rate Program Overview: Challenges</vt:lpstr>
      <vt:lpstr>MBLC E-rate Support for MA Libraries</vt:lpstr>
      <vt:lpstr>MBLC E-rate Support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E-rate DLDS 11-18-2016 Training Materials</dc:title>
  <dc:creator>002636</dc:creator>
  <cp:lastModifiedBy>Kissman, Paul (BLC)</cp:lastModifiedBy>
  <cp:revision>1059</cp:revision>
  <cp:lastPrinted>2022-09-16T13:26:23Z</cp:lastPrinted>
  <dcterms:created xsi:type="dcterms:W3CDTF">1995-06-17T23:31:02Z</dcterms:created>
  <dcterms:modified xsi:type="dcterms:W3CDTF">2023-09-18T16:03:43Z</dcterms:modified>
</cp:coreProperties>
</file>